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6"/>
  </p:notesMasterIdLst>
  <p:sldIdLst>
    <p:sldId id="264" r:id="rId6"/>
    <p:sldId id="311" r:id="rId7"/>
    <p:sldId id="312" r:id="rId8"/>
    <p:sldId id="313" r:id="rId9"/>
    <p:sldId id="279" r:id="rId10"/>
    <p:sldId id="305" r:id="rId11"/>
    <p:sldId id="306" r:id="rId12"/>
    <p:sldId id="307" r:id="rId13"/>
    <p:sldId id="309" r:id="rId14"/>
    <p:sldId id="31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665D"/>
    <a:srgbClr val="BAE18F"/>
    <a:srgbClr val="91FFFD"/>
    <a:srgbClr val="996633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4B18A-6CFA-4892-BAAA-11AB7AAB45EA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1C99A-4D60-4612-A835-6B799568E1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2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1C99A-4D60-4612-A835-6B799568E13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733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474" y="709823"/>
            <a:ext cx="10046313" cy="690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BF665D"/>
                </a:solidFill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2475" y="1570008"/>
            <a:ext cx="10046313" cy="46660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Trebuchet MS" panose="020B0603020202020204" pitchFamily="34" charset="0"/>
              <a:buChar char="-"/>
              <a:defRPr sz="1800"/>
            </a:lvl3pPr>
            <a:lvl4pPr marL="1600200" indent="-228600">
              <a:buFont typeface="Trebuchet MS" panose="020B0603020202020204" pitchFamily="34" charset="0"/>
              <a:buChar char="-"/>
              <a:defRPr sz="1600"/>
            </a:lvl4pPr>
            <a:lvl5pPr marL="2057400" indent="-228600">
              <a:buFont typeface="Trebuchet MS" panose="020B0603020202020204" pitchFamily="34" charset="0"/>
              <a:buChar char="-"/>
              <a:defRPr sz="1600"/>
            </a:lvl5pPr>
          </a:lstStyle>
          <a:p>
            <a:pPr lvl="0"/>
            <a:r>
              <a:rPr lang="fr-FR" dirty="0"/>
              <a:t>TXT 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96317" y="6430754"/>
            <a:ext cx="2164017" cy="365125"/>
          </a:xfrm>
          <a:prstGeom prst="rect">
            <a:avLst/>
          </a:prstGeom>
        </p:spPr>
        <p:txBody>
          <a:bodyPr/>
          <a:lstStyle/>
          <a:p>
            <a:fld id="{76FDA9FB-B0CD-4C30-B114-232E93EB9FD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8706" y="6430755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75450" y="6430754"/>
            <a:ext cx="683339" cy="365125"/>
          </a:xfrm>
          <a:prstGeom prst="rect">
            <a:avLst/>
          </a:prstGeom>
        </p:spPr>
        <p:txBody>
          <a:bodyPr/>
          <a:lstStyle/>
          <a:p>
            <a:fld id="{29B3DD48-38F7-4CB7-B395-F314DCEC61CF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B91D983E-CD1C-EFE6-BCC7-58955CAB6D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4891" y="75177"/>
            <a:ext cx="8031192" cy="4448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fr-FR" sz="20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Rappel sommaire</a:t>
            </a:r>
          </a:p>
        </p:txBody>
      </p:sp>
    </p:spTree>
    <p:extLst>
      <p:ext uri="{BB962C8B-B14F-4D97-AF65-F5344CB8AC3E}">
        <p14:creationId xmlns:p14="http://schemas.microsoft.com/office/powerpoint/2010/main" val="94979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ndid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474" y="709823"/>
            <a:ext cx="10046313" cy="690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rgbClr val="BF665D"/>
                </a:solidFill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2475" y="1570008"/>
            <a:ext cx="10046313" cy="46660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Trebuchet MS" panose="020B0603020202020204" pitchFamily="34" charset="0"/>
              <a:buChar char="-"/>
              <a:defRPr sz="1800"/>
            </a:lvl3pPr>
            <a:lvl4pPr marL="1600200" indent="-228600">
              <a:buFont typeface="Trebuchet MS" panose="020B0603020202020204" pitchFamily="34" charset="0"/>
              <a:buChar char="-"/>
              <a:defRPr sz="1600"/>
            </a:lvl4pPr>
            <a:lvl5pPr marL="2057400" indent="-228600">
              <a:buFont typeface="Trebuchet MS" panose="020B0603020202020204" pitchFamily="34" charset="0"/>
              <a:buChar char="-"/>
              <a:defRPr sz="1600"/>
            </a:lvl5pPr>
          </a:lstStyle>
          <a:p>
            <a:pPr lvl="0"/>
            <a:r>
              <a:rPr lang="fr-FR" dirty="0"/>
              <a:t>TXT 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96317" y="6430754"/>
            <a:ext cx="2164017" cy="365125"/>
          </a:xfrm>
          <a:prstGeom prst="rect">
            <a:avLst/>
          </a:prstGeom>
        </p:spPr>
        <p:txBody>
          <a:bodyPr/>
          <a:lstStyle/>
          <a:p>
            <a:fld id="{76FDA9FB-B0CD-4C30-B114-232E93EB9FD6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8706" y="6430755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75450" y="6430754"/>
            <a:ext cx="683339" cy="365125"/>
          </a:xfrm>
          <a:prstGeom prst="rect">
            <a:avLst/>
          </a:prstGeom>
        </p:spPr>
        <p:txBody>
          <a:bodyPr/>
          <a:lstStyle/>
          <a:p>
            <a:fld id="{29B3DD48-38F7-4CB7-B395-F314DCEC61CF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B91D983E-CD1C-EFE6-BCC7-58955CAB6D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4891" y="75177"/>
            <a:ext cx="8031192" cy="4448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fr-FR" sz="20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Rappel sommaire</a:t>
            </a:r>
          </a:p>
        </p:txBody>
      </p:sp>
    </p:spTree>
    <p:extLst>
      <p:ext uri="{BB962C8B-B14F-4D97-AF65-F5344CB8AC3E}">
        <p14:creationId xmlns:p14="http://schemas.microsoft.com/office/powerpoint/2010/main" val="394907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921042" y="8626"/>
            <a:ext cx="1222874" cy="6754483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9">
            <a:extLst>
              <a:ext uri="{FF2B5EF4-FFF2-40B4-BE49-F238E27FC236}">
                <a16:creationId xmlns:a16="http://schemas.microsoft.com/office/drawing/2014/main" id="{EF21CE78-48A1-D5FE-7BA3-BB92BB333153}"/>
              </a:ext>
            </a:extLst>
          </p:cNvPr>
          <p:cNvCxnSpPr>
            <a:cxnSpLocks/>
          </p:cNvCxnSpPr>
          <p:nvPr userDrawn="1"/>
        </p:nvCxnSpPr>
        <p:spPr>
          <a:xfrm flipH="1">
            <a:off x="10757139" y="3502325"/>
            <a:ext cx="1404029" cy="3347049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12197451" y="3690039"/>
            <a:ext cx="0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9">
            <a:extLst>
              <a:ext uri="{FF2B5EF4-FFF2-40B4-BE49-F238E27FC236}">
                <a16:creationId xmlns:a16="http://schemas.microsoft.com/office/drawing/2014/main" id="{35B84F5E-AEEA-9830-44A9-0F4E62BFE043}"/>
              </a:ext>
            </a:extLst>
          </p:cNvPr>
          <p:cNvCxnSpPr>
            <a:cxnSpLocks/>
          </p:cNvCxnSpPr>
          <p:nvPr userDrawn="1"/>
        </p:nvCxnSpPr>
        <p:spPr>
          <a:xfrm>
            <a:off x="0" y="5798106"/>
            <a:ext cx="1043796" cy="1045174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91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921042" y="8626"/>
            <a:ext cx="1222874" cy="6754483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9">
            <a:extLst>
              <a:ext uri="{FF2B5EF4-FFF2-40B4-BE49-F238E27FC236}">
                <a16:creationId xmlns:a16="http://schemas.microsoft.com/office/drawing/2014/main" id="{EF21CE78-48A1-D5FE-7BA3-BB92BB333153}"/>
              </a:ext>
            </a:extLst>
          </p:cNvPr>
          <p:cNvCxnSpPr>
            <a:cxnSpLocks/>
          </p:cNvCxnSpPr>
          <p:nvPr userDrawn="1"/>
        </p:nvCxnSpPr>
        <p:spPr>
          <a:xfrm flipH="1">
            <a:off x="10757139" y="3502325"/>
            <a:ext cx="1404029" cy="3347049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endCxn id="28" idx="3"/>
          </p:cNvCxnSpPr>
          <p:nvPr/>
        </p:nvCxnSpPr>
        <p:spPr>
          <a:xfrm>
            <a:off x="12197451" y="3690039"/>
            <a:ext cx="0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9"/>
          <p:cNvSpPr/>
          <p:nvPr/>
        </p:nvSpPr>
        <p:spPr>
          <a:xfrm>
            <a:off x="11736598" y="159"/>
            <a:ext cx="46085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1527404" y="3598493"/>
            <a:ext cx="670047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19">
            <a:extLst>
              <a:ext uri="{FF2B5EF4-FFF2-40B4-BE49-F238E27FC236}">
                <a16:creationId xmlns:a16="http://schemas.microsoft.com/office/drawing/2014/main" id="{35B84F5E-AEEA-9830-44A9-0F4E62BFE043}"/>
              </a:ext>
            </a:extLst>
          </p:cNvPr>
          <p:cNvCxnSpPr>
            <a:cxnSpLocks/>
          </p:cNvCxnSpPr>
          <p:nvPr userDrawn="1"/>
        </p:nvCxnSpPr>
        <p:spPr>
          <a:xfrm>
            <a:off x="0" y="5798106"/>
            <a:ext cx="1043796" cy="1045174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F35C4-C705-13D7-F5B8-B68D14982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Candidat:</a:t>
            </a: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Présentation des références illustrées</a:t>
            </a:r>
          </a:p>
        </p:txBody>
      </p:sp>
      <p:graphicFrame>
        <p:nvGraphicFramePr>
          <p:cNvPr id="4" name="Tableau 6">
            <a:extLst>
              <a:ext uri="{FF2B5EF4-FFF2-40B4-BE49-F238E27FC236}">
                <a16:creationId xmlns:a16="http://schemas.microsoft.com/office/drawing/2014/main" id="{5CF53EEB-958B-A968-ECC8-8D48D1391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35508"/>
              </p:ext>
            </p:extLst>
          </p:nvPr>
        </p:nvGraphicFramePr>
        <p:xfrm>
          <a:off x="1819747" y="2016369"/>
          <a:ext cx="8365399" cy="2233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191">
                  <a:extLst>
                    <a:ext uri="{9D8B030D-6E8A-4147-A177-3AD203B41FA5}">
                      <a16:colId xmlns:a16="http://schemas.microsoft.com/office/drawing/2014/main" val="1349132819"/>
                    </a:ext>
                  </a:extLst>
                </a:gridCol>
                <a:gridCol w="1674302">
                  <a:extLst>
                    <a:ext uri="{9D8B030D-6E8A-4147-A177-3AD203B41FA5}">
                      <a16:colId xmlns:a16="http://schemas.microsoft.com/office/drawing/2014/main" val="4027780556"/>
                    </a:ext>
                  </a:extLst>
                </a:gridCol>
                <a:gridCol w="1674302">
                  <a:extLst>
                    <a:ext uri="{9D8B030D-6E8A-4147-A177-3AD203B41FA5}">
                      <a16:colId xmlns:a16="http://schemas.microsoft.com/office/drawing/2014/main" val="3960219041"/>
                    </a:ext>
                  </a:extLst>
                </a:gridCol>
                <a:gridCol w="1674302">
                  <a:extLst>
                    <a:ext uri="{9D8B030D-6E8A-4147-A177-3AD203B41FA5}">
                      <a16:colId xmlns:a16="http://schemas.microsoft.com/office/drawing/2014/main" val="2188006166"/>
                    </a:ext>
                  </a:extLst>
                </a:gridCol>
                <a:gridCol w="837151">
                  <a:extLst>
                    <a:ext uri="{9D8B030D-6E8A-4147-A177-3AD203B41FA5}">
                      <a16:colId xmlns:a16="http://schemas.microsoft.com/office/drawing/2014/main" val="1167565917"/>
                    </a:ext>
                  </a:extLst>
                </a:gridCol>
                <a:gridCol w="837151">
                  <a:extLst>
                    <a:ext uri="{9D8B030D-6E8A-4147-A177-3AD203B41FA5}">
                      <a16:colId xmlns:a16="http://schemas.microsoft.com/office/drawing/2014/main" val="4219732725"/>
                    </a:ext>
                  </a:extLst>
                </a:gridCol>
              </a:tblGrid>
              <a:tr h="11167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MANDATAIRE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ARCHITECTE-1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ARCHITECTE-2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ARCHITECTE-3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PAYSAGISTE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902501"/>
                  </a:ext>
                </a:extLst>
              </a:tr>
              <a:tr h="1116762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2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527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Paysagiste</a:t>
            </a:r>
            <a:r>
              <a:rPr lang="fr-FR" dirty="0"/>
              <a:t> 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C08EB3D-7705-80BC-05E3-C993FEBB7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42202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56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Entreprise Mandataire</a:t>
            </a:r>
            <a:r>
              <a:rPr lang="fr-FR" dirty="0"/>
              <a:t> 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1A693E0-824F-842D-F702-D0228A4B4465}"/>
              </a:ext>
            </a:extLst>
          </p:cNvPr>
          <p:cNvGraphicFramePr>
            <a:graphicFrameLocks noGrp="1"/>
          </p:cNvGraphicFramePr>
          <p:nvPr/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70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Entreprise Mandataire</a:t>
            </a:r>
            <a:r>
              <a:rPr lang="fr-FR" dirty="0"/>
              <a:t> 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696CF62-DBE7-201F-27E0-79A4820898EB}"/>
              </a:ext>
            </a:extLst>
          </p:cNvPr>
          <p:cNvGraphicFramePr>
            <a:graphicFrameLocks noGrp="1"/>
          </p:cNvGraphicFramePr>
          <p:nvPr/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Entreprise Mandataire</a:t>
            </a:r>
            <a:r>
              <a:rPr lang="fr-FR" dirty="0"/>
              <a:t> 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7104287-7911-E33D-C2D6-EFCE72069417}"/>
              </a:ext>
            </a:extLst>
          </p:cNvPr>
          <p:cNvGraphicFramePr>
            <a:graphicFrameLocks noGrp="1"/>
          </p:cNvGraphicFramePr>
          <p:nvPr/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Architecturale</a:t>
            </a:r>
            <a:r>
              <a:rPr lang="fr-FR" dirty="0"/>
              <a:t> 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1A693E0-824F-842D-F702-D0228A4B4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529427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56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Architecturale</a:t>
            </a:r>
            <a:r>
              <a:rPr lang="fr-FR" dirty="0"/>
              <a:t> 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696CF62-DBE7-201F-27E0-79A482089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827831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33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Architecturale</a:t>
            </a:r>
            <a:r>
              <a:rPr lang="fr-FR" dirty="0"/>
              <a:t> 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7104287-7911-E33D-C2D6-EFCE7206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827831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(SDO):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05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Paysagiste</a:t>
            </a:r>
            <a:r>
              <a:rPr lang="fr-FR" dirty="0"/>
              <a:t> 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C08EB3D-7705-80BC-05E3-C993FEBB7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77259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663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5E1A704C-433A-684A-87FA-88E993775D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4891" y="75177"/>
            <a:ext cx="8031192" cy="444862"/>
          </a:xfrm>
        </p:spPr>
        <p:txBody>
          <a:bodyPr/>
          <a:lstStyle/>
          <a:p>
            <a:r>
              <a:rPr lang="fr-FR" dirty="0"/>
              <a:t>Candidat n°   – Référence </a:t>
            </a:r>
            <a:r>
              <a:rPr lang="fr-FR" dirty="0">
                <a:solidFill>
                  <a:srgbClr val="C00000"/>
                </a:solidFill>
              </a:rPr>
              <a:t>Paysagiste</a:t>
            </a:r>
            <a:r>
              <a:rPr lang="fr-FR" dirty="0"/>
              <a:t> 2</a:t>
            </a:r>
          </a:p>
          <a:p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C08EB3D-7705-80BC-05E3-C993FEBB7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11607"/>
              </p:ext>
            </p:extLst>
          </p:nvPr>
        </p:nvGraphicFramePr>
        <p:xfrm>
          <a:off x="1" y="520040"/>
          <a:ext cx="12191999" cy="63325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3699">
                  <a:extLst>
                    <a:ext uri="{9D8B030D-6E8A-4147-A177-3AD203B41FA5}">
                      <a16:colId xmlns:a16="http://schemas.microsoft.com/office/drawing/2014/main" val="2768320173"/>
                    </a:ext>
                  </a:extLst>
                </a:gridCol>
                <a:gridCol w="2793951">
                  <a:extLst>
                    <a:ext uri="{9D8B030D-6E8A-4147-A177-3AD203B41FA5}">
                      <a16:colId xmlns:a16="http://schemas.microsoft.com/office/drawing/2014/main" val="1098118256"/>
                    </a:ext>
                  </a:extLst>
                </a:gridCol>
                <a:gridCol w="2707182">
                  <a:extLst>
                    <a:ext uri="{9D8B030D-6E8A-4147-A177-3AD203B41FA5}">
                      <a16:colId xmlns:a16="http://schemas.microsoft.com/office/drawing/2014/main" val="2412671761"/>
                    </a:ext>
                  </a:extLst>
                </a:gridCol>
                <a:gridCol w="1156083">
                  <a:extLst>
                    <a:ext uri="{9D8B030D-6E8A-4147-A177-3AD203B41FA5}">
                      <a16:colId xmlns:a16="http://schemas.microsoft.com/office/drawing/2014/main" val="1568788938"/>
                    </a:ext>
                  </a:extLst>
                </a:gridCol>
                <a:gridCol w="1821084">
                  <a:extLst>
                    <a:ext uri="{9D8B030D-6E8A-4147-A177-3AD203B41FA5}">
                      <a16:colId xmlns:a16="http://schemas.microsoft.com/office/drawing/2014/main" val="4223003240"/>
                    </a:ext>
                  </a:extLst>
                </a:gridCol>
              </a:tblGrid>
              <a:tr h="304609">
                <a:tc gridSpan="4"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Intitulé de l’opération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i="1" dirty="0">
                          <a:solidFill>
                            <a:schemeClr val="tx1"/>
                          </a:solidFill>
                        </a:rPr>
                        <a:t>Commentaire : les photos, illustrations, coupes, schémas visent à illustrer l’esthétique générale de la construction, la qualité de l’ambiance intérieure et la qualité de l’intégration du projet dans son environnement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26708"/>
                  </a:ext>
                </a:extLst>
              </a:tr>
              <a:tr h="304609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Composition du groupement :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35335"/>
                  </a:ext>
                </a:extLst>
              </a:tr>
              <a:tr h="395991">
                <a:tc gridSpan="4"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Type de mission confiée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9605"/>
                  </a:ext>
                </a:extLst>
              </a:tr>
              <a:tr h="4808819">
                <a:tc gridSpan="5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21140"/>
                  </a:ext>
                </a:extLst>
              </a:tr>
              <a:tr h="517835">
                <a:tc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signature du marché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Année de livraison :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à compléter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Surface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400" i="0" dirty="0">
                          <a:solidFill>
                            <a:schemeClr val="tx1"/>
                          </a:solidFill>
                        </a:rPr>
                        <a:t>Montant de travaux : </a:t>
                      </a:r>
                      <a:r>
                        <a:rPr lang="fr-FR" sz="140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à compléter</a:t>
                      </a:r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1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6984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Personnalisé 6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7F7F"/>
      </a:accent1>
      <a:accent2>
        <a:srgbClr val="C00000"/>
      </a:accent2>
      <a:accent3>
        <a:srgbClr val="A5A5A5"/>
      </a:accent3>
      <a:accent4>
        <a:srgbClr val="C00000"/>
      </a:accent4>
      <a:accent5>
        <a:srgbClr val="7F7F7F"/>
      </a:accent5>
      <a:accent6>
        <a:srgbClr val="C00000"/>
      </a:accent6>
      <a:hlink>
        <a:srgbClr val="7F7F7F"/>
      </a:hlink>
      <a:folHlink>
        <a:srgbClr val="D7B5C6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te">
  <a:themeElements>
    <a:clrScheme name="Personnalisé 6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7F7F"/>
      </a:accent1>
      <a:accent2>
        <a:srgbClr val="C00000"/>
      </a:accent2>
      <a:accent3>
        <a:srgbClr val="A5A5A5"/>
      </a:accent3>
      <a:accent4>
        <a:srgbClr val="C00000"/>
      </a:accent4>
      <a:accent5>
        <a:srgbClr val="7F7F7F"/>
      </a:accent5>
      <a:accent6>
        <a:srgbClr val="C00000"/>
      </a:accent6>
      <a:hlink>
        <a:srgbClr val="7F7F7F"/>
      </a:hlink>
      <a:folHlink>
        <a:srgbClr val="D7B5C6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260C366646A5439ED5942625ED0538" ma:contentTypeVersion="5" ma:contentTypeDescription="Create a new document." ma:contentTypeScope="" ma:versionID="8c2f60dfd1e768fcf7965fc6132ef695">
  <xsd:schema xmlns:xsd="http://www.w3.org/2001/XMLSchema" xmlns:xs="http://www.w3.org/2001/XMLSchema" xmlns:p="http://schemas.microsoft.com/office/2006/metadata/properties" xmlns:ns3="03743a4b-5051-4c53-80a6-1deb8b388c40" targetNamespace="http://schemas.microsoft.com/office/2006/metadata/properties" ma:root="true" ma:fieldsID="132adfd43b25a4515985fb4f56923c3b" ns3:_="">
    <xsd:import namespace="03743a4b-5051-4c53-80a6-1deb8b388c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43a4b-5051-4c53-80a6-1deb8b388c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3743a4b-5051-4c53-80a6-1deb8b388c40" xsi:nil="true"/>
  </documentManagement>
</p:properties>
</file>

<file path=customXml/itemProps1.xml><?xml version="1.0" encoding="utf-8"?>
<ds:datastoreItem xmlns:ds="http://schemas.openxmlformats.org/officeDocument/2006/customXml" ds:itemID="{D1D9E138-9CA8-4C62-B5B0-F9F352B65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1F7160-C266-4341-B09F-05D81E4B7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43a4b-5051-4c53-80a6-1deb8b388c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C8181E-DCBC-4CAC-81DA-4777A617EB2C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03743a4b-5051-4c53-80a6-1deb8b388c40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783</Words>
  <Application>Microsoft Office PowerPoint</Application>
  <PresentationFormat>Grand écran</PresentationFormat>
  <Paragraphs>89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Facette</vt:lpstr>
      <vt:lpstr>1_Facette</vt:lpstr>
      <vt:lpstr>Candidat: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RC_Annexe 2</dc:title>
  <dc:creator>samop@samop.fr</dc:creator>
  <cp:lastModifiedBy>PHILIPPE  Davy</cp:lastModifiedBy>
  <cp:revision>42</cp:revision>
  <dcterms:created xsi:type="dcterms:W3CDTF">2023-05-15T10:25:13Z</dcterms:created>
  <dcterms:modified xsi:type="dcterms:W3CDTF">2023-12-19T14:22:11Z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0x010100F8260C366646A5439ED5942625ED0538</vt:lpwstr>
  </property>
</Properties>
</file>